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orwester" panose="020B0604020202020204" charset="0"/>
      <p:regular r:id="rId12"/>
    </p:embeddedFont>
    <p:embeddedFont>
      <p:font typeface="Poppins" panose="00000500000000000000" pitchFamily="2" charset="0"/>
      <p:regular r:id="rId13"/>
    </p:embeddedFont>
    <p:embeddedFont>
      <p:font typeface="Poppins Bold" panose="020B0604020202020204" charset="0"/>
      <p:regular r:id="rId14"/>
    </p:embeddedFont>
    <p:embeddedFont>
      <p:font typeface="Poppins Medium" panose="000006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svg"/><Relationship Id="rId3" Type="http://schemas.openxmlformats.org/officeDocument/2006/relationships/image" Target="../media/image51.svg"/><Relationship Id="rId7" Type="http://schemas.openxmlformats.org/officeDocument/2006/relationships/image" Target="../media/image4.svg"/><Relationship Id="rId12" Type="http://schemas.openxmlformats.org/officeDocument/2006/relationships/image" Target="../media/image54.png"/><Relationship Id="rId2" Type="http://schemas.openxmlformats.org/officeDocument/2006/relationships/image" Target="../media/image5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53.svg"/><Relationship Id="rId15" Type="http://schemas.openxmlformats.org/officeDocument/2006/relationships/image" Target="../media/image57.svg"/><Relationship Id="rId10" Type="http://schemas.openxmlformats.org/officeDocument/2006/relationships/image" Target="../media/image11.png"/><Relationship Id="rId4" Type="http://schemas.openxmlformats.org/officeDocument/2006/relationships/image" Target="../media/image52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sv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sv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53536" y="-4009926"/>
            <a:ext cx="10324539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2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91936" y="3515246"/>
            <a:ext cx="10696064" cy="6741921"/>
          </a:xfrm>
          <a:custGeom>
            <a:avLst/>
            <a:gdLst/>
            <a:ahLst/>
            <a:cxnLst/>
            <a:rect l="l" t="t" r="r" b="b"/>
            <a:pathLst>
              <a:path w="21544527" h="8348504">
                <a:moveTo>
                  <a:pt x="0" y="0"/>
                </a:moveTo>
                <a:lnTo>
                  <a:pt x="21544528" y="0"/>
                </a:lnTo>
                <a:lnTo>
                  <a:pt x="21544528" y="8348505"/>
                </a:lnTo>
                <a:lnTo>
                  <a:pt x="0" y="8348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" r="-101425" b="-23830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2379280" y="8946811"/>
            <a:ext cx="759377" cy="831987"/>
          </a:xfrm>
          <a:custGeom>
            <a:avLst/>
            <a:gdLst/>
            <a:ahLst/>
            <a:cxnLst/>
            <a:rect l="l" t="t" r="r" b="b"/>
            <a:pathLst>
              <a:path w="759377" h="831987">
                <a:moveTo>
                  <a:pt x="0" y="0"/>
                </a:moveTo>
                <a:lnTo>
                  <a:pt x="759378" y="0"/>
                </a:lnTo>
                <a:lnTo>
                  <a:pt x="759378" y="831988"/>
                </a:lnTo>
                <a:lnTo>
                  <a:pt x="0" y="8319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50831" y="8569728"/>
            <a:ext cx="1530425" cy="1209071"/>
          </a:xfrm>
          <a:custGeom>
            <a:avLst/>
            <a:gdLst/>
            <a:ahLst/>
            <a:cxnLst/>
            <a:rect l="l" t="t" r="r" b="b"/>
            <a:pathLst>
              <a:path w="1530425" h="1209071">
                <a:moveTo>
                  <a:pt x="0" y="0"/>
                </a:moveTo>
                <a:lnTo>
                  <a:pt x="1530425" y="0"/>
                </a:lnTo>
                <a:lnTo>
                  <a:pt x="1530425" y="1209071"/>
                </a:lnTo>
                <a:lnTo>
                  <a:pt x="0" y="12090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86375" y="7965313"/>
            <a:ext cx="1265030" cy="1152328"/>
          </a:xfrm>
          <a:custGeom>
            <a:avLst/>
            <a:gdLst/>
            <a:ahLst/>
            <a:cxnLst/>
            <a:rect l="l" t="t" r="r" b="b"/>
            <a:pathLst>
              <a:path w="1265030" h="1152328">
                <a:moveTo>
                  <a:pt x="0" y="0"/>
                </a:moveTo>
                <a:lnTo>
                  <a:pt x="1265030" y="0"/>
                </a:lnTo>
                <a:lnTo>
                  <a:pt x="1265030" y="1152328"/>
                </a:lnTo>
                <a:lnTo>
                  <a:pt x="0" y="1152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86382" y="8263814"/>
            <a:ext cx="2994597" cy="1486409"/>
          </a:xfrm>
          <a:custGeom>
            <a:avLst/>
            <a:gdLst/>
            <a:ahLst/>
            <a:cxnLst/>
            <a:rect l="l" t="t" r="r" b="b"/>
            <a:pathLst>
              <a:path w="2994597" h="1486409">
                <a:moveTo>
                  <a:pt x="0" y="0"/>
                </a:moveTo>
                <a:lnTo>
                  <a:pt x="2994597" y="0"/>
                </a:lnTo>
                <a:lnTo>
                  <a:pt x="2994597" y="1486410"/>
                </a:lnTo>
                <a:lnTo>
                  <a:pt x="0" y="1486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4877463" y="862324"/>
            <a:ext cx="2677162" cy="2683211"/>
            <a:chOff x="0" y="0"/>
            <a:chExt cx="744645" cy="746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4645" cy="746327"/>
            </a:xfrm>
            <a:custGeom>
              <a:avLst/>
              <a:gdLst/>
              <a:ahLst/>
              <a:cxnLst/>
              <a:rect l="l" t="t" r="r" b="b"/>
              <a:pathLst>
                <a:path w="744645" h="746327">
                  <a:moveTo>
                    <a:pt x="138808" y="0"/>
                  </a:moveTo>
                  <a:lnTo>
                    <a:pt x="605837" y="0"/>
                  </a:lnTo>
                  <a:cubicBezTo>
                    <a:pt x="682498" y="0"/>
                    <a:pt x="744645" y="62147"/>
                    <a:pt x="744645" y="138808"/>
                  </a:cubicBezTo>
                  <a:lnTo>
                    <a:pt x="744645" y="607519"/>
                  </a:lnTo>
                  <a:cubicBezTo>
                    <a:pt x="744645" y="644333"/>
                    <a:pt x="730021" y="679640"/>
                    <a:pt x="703989" y="705671"/>
                  </a:cubicBezTo>
                  <a:cubicBezTo>
                    <a:pt x="677957" y="731703"/>
                    <a:pt x="642651" y="746327"/>
                    <a:pt x="605837" y="746327"/>
                  </a:cubicBezTo>
                  <a:lnTo>
                    <a:pt x="138808" y="746327"/>
                  </a:lnTo>
                  <a:cubicBezTo>
                    <a:pt x="62147" y="746327"/>
                    <a:pt x="0" y="684181"/>
                    <a:pt x="0" y="607519"/>
                  </a:cubicBezTo>
                  <a:lnTo>
                    <a:pt x="0" y="138808"/>
                  </a:lnTo>
                  <a:cubicBezTo>
                    <a:pt x="0" y="62147"/>
                    <a:pt x="62147" y="0"/>
                    <a:pt x="138808" y="0"/>
                  </a:cubicBezTo>
                  <a:close/>
                </a:path>
              </a:pathLst>
            </a:custGeom>
            <a:solidFill>
              <a:srgbClr val="F9CA71">
                <a:alpha val="62745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744645" cy="765377"/>
            </a:xfrm>
            <a:prstGeom prst="rect">
              <a:avLst/>
            </a:prstGeom>
          </p:spPr>
          <p:txBody>
            <a:bodyPr lIns="48102" tIns="48102" rIns="48102" bIns="48102" rtlCol="0" anchor="ctr"/>
            <a:lstStyle/>
            <a:p>
              <a:pPr algn="ctr">
                <a:lnSpc>
                  <a:spcPts val="318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199348" y="978322"/>
            <a:ext cx="2033391" cy="2567213"/>
          </a:xfrm>
          <a:custGeom>
            <a:avLst/>
            <a:gdLst/>
            <a:ahLst/>
            <a:cxnLst/>
            <a:rect l="l" t="t" r="r" b="b"/>
            <a:pathLst>
              <a:path w="2033391" h="2567213">
                <a:moveTo>
                  <a:pt x="0" y="0"/>
                </a:moveTo>
                <a:lnTo>
                  <a:pt x="2033391" y="0"/>
                </a:lnTo>
                <a:lnTo>
                  <a:pt x="2033391" y="2567213"/>
                </a:lnTo>
                <a:lnTo>
                  <a:pt x="0" y="2567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9104" t="-14184" r="-29382" b="-11346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67132" y="3595913"/>
            <a:ext cx="7507586" cy="4093585"/>
            <a:chOff x="0" y="0"/>
            <a:chExt cx="1977307" cy="107814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77307" cy="1078146"/>
            </a:xfrm>
            <a:custGeom>
              <a:avLst/>
              <a:gdLst/>
              <a:ahLst/>
              <a:cxnLst/>
              <a:rect l="l" t="t" r="r" b="b"/>
              <a:pathLst>
                <a:path w="1977307" h="1078146">
                  <a:moveTo>
                    <a:pt x="49498" y="0"/>
                  </a:moveTo>
                  <a:lnTo>
                    <a:pt x="1927808" y="0"/>
                  </a:lnTo>
                  <a:cubicBezTo>
                    <a:pt x="1955146" y="0"/>
                    <a:pt x="1977307" y="22161"/>
                    <a:pt x="1977307" y="49498"/>
                  </a:cubicBezTo>
                  <a:lnTo>
                    <a:pt x="1977307" y="1028648"/>
                  </a:lnTo>
                  <a:cubicBezTo>
                    <a:pt x="1977307" y="1055985"/>
                    <a:pt x="1955146" y="1078146"/>
                    <a:pt x="1927808" y="1078146"/>
                  </a:cubicBezTo>
                  <a:lnTo>
                    <a:pt x="49498" y="1078146"/>
                  </a:lnTo>
                  <a:cubicBezTo>
                    <a:pt x="22161" y="1078146"/>
                    <a:pt x="0" y="1055985"/>
                    <a:pt x="0" y="1028648"/>
                  </a:cubicBezTo>
                  <a:lnTo>
                    <a:pt x="0" y="49498"/>
                  </a:lnTo>
                  <a:cubicBezTo>
                    <a:pt x="0" y="22161"/>
                    <a:pt x="22161" y="0"/>
                    <a:pt x="49498" y="0"/>
                  </a:cubicBezTo>
                  <a:close/>
                </a:path>
              </a:pathLst>
            </a:custGeom>
            <a:solidFill>
              <a:srgbClr val="16402A"/>
            </a:solidFill>
            <a:ln w="76200" cap="rnd">
              <a:solidFill>
                <a:srgbClr val="F9CA71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977307" cy="1097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132" y="1325183"/>
            <a:ext cx="7507586" cy="1699230"/>
            <a:chOff x="0" y="0"/>
            <a:chExt cx="1977307" cy="4475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77307" cy="447534"/>
            </a:xfrm>
            <a:custGeom>
              <a:avLst/>
              <a:gdLst/>
              <a:ahLst/>
              <a:cxnLst/>
              <a:rect l="l" t="t" r="r" b="b"/>
              <a:pathLst>
                <a:path w="1977307" h="447534">
                  <a:moveTo>
                    <a:pt x="49498" y="0"/>
                  </a:moveTo>
                  <a:lnTo>
                    <a:pt x="1927808" y="0"/>
                  </a:lnTo>
                  <a:cubicBezTo>
                    <a:pt x="1955146" y="0"/>
                    <a:pt x="1977307" y="22161"/>
                    <a:pt x="1977307" y="49498"/>
                  </a:cubicBezTo>
                  <a:lnTo>
                    <a:pt x="1977307" y="398036"/>
                  </a:lnTo>
                  <a:cubicBezTo>
                    <a:pt x="1977307" y="425373"/>
                    <a:pt x="1955146" y="447534"/>
                    <a:pt x="1927808" y="447534"/>
                  </a:cubicBezTo>
                  <a:lnTo>
                    <a:pt x="49498" y="447534"/>
                  </a:lnTo>
                  <a:cubicBezTo>
                    <a:pt x="22161" y="447534"/>
                    <a:pt x="0" y="425373"/>
                    <a:pt x="0" y="398036"/>
                  </a:cubicBezTo>
                  <a:lnTo>
                    <a:pt x="0" y="49498"/>
                  </a:lnTo>
                  <a:cubicBezTo>
                    <a:pt x="0" y="22161"/>
                    <a:pt x="22161" y="0"/>
                    <a:pt x="49498" y="0"/>
                  </a:cubicBezTo>
                  <a:close/>
                </a:path>
              </a:pathLst>
            </a:custGeom>
            <a:solidFill>
              <a:srgbClr val="16402A"/>
            </a:solidFill>
            <a:ln w="76200" cap="rnd">
              <a:solidFill>
                <a:srgbClr val="F9CA71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977307" cy="466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30526" y="1716821"/>
            <a:ext cx="6342698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43"/>
              </a:lnSpc>
              <a:spcBef>
                <a:spcPct val="0"/>
              </a:spcBef>
            </a:pPr>
            <a:r>
              <a:rPr lang="en-US" sz="7199" dirty="0">
                <a:solidFill>
                  <a:schemeClr val="bg1"/>
                </a:solidFill>
                <a:latin typeface="Norwester"/>
                <a:ea typeface="Norwester"/>
                <a:cs typeface="Norwester"/>
                <a:sym typeface="Norwester"/>
              </a:rPr>
              <a:t>TEAM ERROR 404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93642" y="3967977"/>
            <a:ext cx="4655463" cy="3413752"/>
            <a:chOff x="0" y="85725"/>
            <a:chExt cx="6207284" cy="455167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85725"/>
              <a:ext cx="6207284" cy="97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12"/>
                </a:lnSpc>
                <a:spcBef>
                  <a:spcPct val="0"/>
                </a:spcBef>
              </a:pPr>
              <a:r>
                <a:rPr lang="en-US" sz="5600" dirty="0">
                  <a:solidFill>
                    <a:schemeClr val="bg1"/>
                  </a:solidFill>
                  <a:latin typeface="Norwester"/>
                  <a:ea typeface="Norwester"/>
                  <a:cs typeface="Norwester"/>
                  <a:sym typeface="Norwester"/>
                </a:rPr>
                <a:t>TEAM MEMBERS</a:t>
              </a:r>
              <a:r>
                <a:rPr lang="en-US" sz="5600" u="none" strike="noStrike" dirty="0">
                  <a:solidFill>
                    <a:schemeClr val="bg1"/>
                  </a:solidFill>
                  <a:latin typeface="Norwester"/>
                  <a:ea typeface="Norwester"/>
                  <a:cs typeface="Norwester"/>
                  <a:sym typeface="Norwester"/>
                </a:rPr>
                <a:t>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65100" y="1251363"/>
              <a:ext cx="6042184" cy="338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00"/>
                </a:lnSpc>
              </a:pPr>
              <a:r>
                <a:rPr lang="en-US" sz="3200" b="1" u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-&gt; Geetish Mahato</a:t>
              </a:r>
            </a:p>
            <a:p>
              <a:pPr algn="l">
                <a:lnSpc>
                  <a:spcPts val="4000"/>
                </a:lnSpc>
              </a:pPr>
              <a:r>
                <a:rPr lang="en-US" sz="3200" b="1" u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-&gt;Aditi Singh                           </a:t>
              </a:r>
            </a:p>
            <a:p>
              <a:pPr algn="l">
                <a:lnSpc>
                  <a:spcPts val="4000"/>
                </a:lnSpc>
              </a:pPr>
              <a:r>
                <a:rPr lang="en-US" sz="3200" b="1" u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-&gt; Ishan Sahu     </a:t>
              </a:r>
            </a:p>
            <a:p>
              <a:pPr algn="l">
                <a:lnSpc>
                  <a:spcPts val="4000"/>
                </a:lnSpc>
              </a:pPr>
              <a:r>
                <a:rPr lang="en-US" sz="3200" b="1" u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-&gt; Anamika Dey</a:t>
              </a:r>
            </a:p>
            <a:p>
              <a:pPr marL="0" lvl="0" indent="0" algn="l">
                <a:lnSpc>
                  <a:spcPts val="4000"/>
                </a:lnSpc>
              </a:pPr>
              <a:r>
                <a:rPr lang="en-US" sz="3200" b="1" u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-&gt; Pragya Kumar       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9726D7-61D5-78CB-5E6A-01DD9079CBA9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8" name="Group 8"/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  <p:pic>
        <p:nvPicPr>
          <p:cNvPr id="1026" name="Picture 2" descr="Sustainable Development Goal 11 - Wikipedia">
            <a:extLst>
              <a:ext uri="{FF2B5EF4-FFF2-40B4-BE49-F238E27FC236}">
                <a16:creationId xmlns:a16="http://schemas.microsoft.com/office/drawing/2014/main" id="{EFEBB66D-64BE-9DC7-F8C4-811EB2CEB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687" y="1716704"/>
            <a:ext cx="1565491" cy="1565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Sustainable Development Goal 12 ...">
            <a:extLst>
              <a:ext uri="{FF2B5EF4-FFF2-40B4-BE49-F238E27FC236}">
                <a16:creationId xmlns:a16="http://schemas.microsoft.com/office/drawing/2014/main" id="{C4FC6C63-9DED-54D5-6157-23BFEB70E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164" y="1716821"/>
            <a:ext cx="1565492" cy="1565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Sustainable Development Goal ...">
            <a:extLst>
              <a:ext uri="{FF2B5EF4-FFF2-40B4-BE49-F238E27FC236}">
                <a16:creationId xmlns:a16="http://schemas.microsoft.com/office/drawing/2014/main" id="{14143630-12BD-18BF-0E1B-62CA3057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695" y="1716703"/>
            <a:ext cx="1565492" cy="1565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7080473" y="1028700"/>
            <a:ext cx="4391611" cy="3963429"/>
          </a:xfrm>
          <a:custGeom>
            <a:avLst/>
            <a:gdLst/>
            <a:ahLst/>
            <a:cxnLst/>
            <a:rect l="l" t="t" r="r" b="b"/>
            <a:pathLst>
              <a:path w="4391611" h="3963429">
                <a:moveTo>
                  <a:pt x="0" y="0"/>
                </a:moveTo>
                <a:lnTo>
                  <a:pt x="4391611" y="0"/>
                </a:lnTo>
                <a:lnTo>
                  <a:pt x="4391611" y="3963429"/>
                </a:lnTo>
                <a:lnTo>
                  <a:pt x="0" y="396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47905" y="5063217"/>
            <a:ext cx="2656747" cy="2366283"/>
          </a:xfrm>
          <a:custGeom>
            <a:avLst/>
            <a:gdLst/>
            <a:ahLst/>
            <a:cxnLst/>
            <a:rect l="l" t="t" r="r" b="b"/>
            <a:pathLst>
              <a:path w="2656747" h="2366283">
                <a:moveTo>
                  <a:pt x="0" y="0"/>
                </a:moveTo>
                <a:lnTo>
                  <a:pt x="2656747" y="0"/>
                </a:lnTo>
                <a:lnTo>
                  <a:pt x="2656747" y="2366283"/>
                </a:lnTo>
                <a:lnTo>
                  <a:pt x="0" y="2366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5838624"/>
            <a:ext cx="9660636" cy="3743496"/>
          </a:xfrm>
          <a:custGeom>
            <a:avLst/>
            <a:gdLst/>
            <a:ahLst/>
            <a:cxnLst/>
            <a:rect l="l" t="t" r="r" b="b"/>
            <a:pathLst>
              <a:path w="9660636" h="3743496">
                <a:moveTo>
                  <a:pt x="0" y="0"/>
                </a:moveTo>
                <a:lnTo>
                  <a:pt x="9660636" y="0"/>
                </a:lnTo>
                <a:lnTo>
                  <a:pt x="9660636" y="3743496"/>
                </a:lnTo>
                <a:lnTo>
                  <a:pt x="0" y="3743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8627364" y="5838624"/>
            <a:ext cx="9660636" cy="3743496"/>
          </a:xfrm>
          <a:custGeom>
            <a:avLst/>
            <a:gdLst/>
            <a:ahLst/>
            <a:cxnLst/>
            <a:rect l="l" t="t" r="r" b="b"/>
            <a:pathLst>
              <a:path w="9660636" h="3743496">
                <a:moveTo>
                  <a:pt x="0" y="0"/>
                </a:moveTo>
                <a:lnTo>
                  <a:pt x="9660636" y="0"/>
                </a:lnTo>
                <a:lnTo>
                  <a:pt x="9660636" y="3743496"/>
                </a:lnTo>
                <a:lnTo>
                  <a:pt x="0" y="3743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51544" y="7000634"/>
            <a:ext cx="1558308" cy="1419476"/>
          </a:xfrm>
          <a:custGeom>
            <a:avLst/>
            <a:gdLst/>
            <a:ahLst/>
            <a:cxnLst/>
            <a:rect l="l" t="t" r="r" b="b"/>
            <a:pathLst>
              <a:path w="1558308" h="1419476">
                <a:moveTo>
                  <a:pt x="0" y="0"/>
                </a:moveTo>
                <a:lnTo>
                  <a:pt x="1558308" y="0"/>
                </a:lnTo>
                <a:lnTo>
                  <a:pt x="1558308" y="1419476"/>
                </a:lnTo>
                <a:lnTo>
                  <a:pt x="0" y="1419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76159" y="7805313"/>
            <a:ext cx="3267385" cy="1621811"/>
          </a:xfrm>
          <a:custGeom>
            <a:avLst/>
            <a:gdLst/>
            <a:ahLst/>
            <a:cxnLst/>
            <a:rect l="l" t="t" r="r" b="b"/>
            <a:pathLst>
              <a:path w="3267385" h="1621811">
                <a:moveTo>
                  <a:pt x="0" y="0"/>
                </a:moveTo>
                <a:lnTo>
                  <a:pt x="3267385" y="0"/>
                </a:lnTo>
                <a:lnTo>
                  <a:pt x="3267385" y="1621811"/>
                </a:lnTo>
                <a:lnTo>
                  <a:pt x="0" y="16218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48129" y="7042033"/>
            <a:ext cx="1558308" cy="1419476"/>
          </a:xfrm>
          <a:custGeom>
            <a:avLst/>
            <a:gdLst/>
            <a:ahLst/>
            <a:cxnLst/>
            <a:rect l="l" t="t" r="r" b="b"/>
            <a:pathLst>
              <a:path w="1558308" h="1419476">
                <a:moveTo>
                  <a:pt x="0" y="0"/>
                </a:moveTo>
                <a:lnTo>
                  <a:pt x="1558307" y="0"/>
                </a:lnTo>
                <a:lnTo>
                  <a:pt x="1558307" y="1419476"/>
                </a:lnTo>
                <a:lnTo>
                  <a:pt x="0" y="1419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4571803" y="7751771"/>
            <a:ext cx="3267385" cy="1621811"/>
          </a:xfrm>
          <a:custGeom>
            <a:avLst/>
            <a:gdLst/>
            <a:ahLst/>
            <a:cxnLst/>
            <a:rect l="l" t="t" r="r" b="b"/>
            <a:pathLst>
              <a:path w="3267385" h="1621811">
                <a:moveTo>
                  <a:pt x="3267385" y="0"/>
                </a:moveTo>
                <a:lnTo>
                  <a:pt x="0" y="0"/>
                </a:lnTo>
                <a:lnTo>
                  <a:pt x="0" y="1621811"/>
                </a:lnTo>
                <a:lnTo>
                  <a:pt x="3267385" y="1621811"/>
                </a:lnTo>
                <a:lnTo>
                  <a:pt x="326738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808798" y="7805313"/>
            <a:ext cx="1139107" cy="1316195"/>
          </a:xfrm>
          <a:custGeom>
            <a:avLst/>
            <a:gdLst/>
            <a:ahLst/>
            <a:cxnLst/>
            <a:rect l="l" t="t" r="r" b="b"/>
            <a:pathLst>
              <a:path w="1139107" h="1316195">
                <a:moveTo>
                  <a:pt x="0" y="0"/>
                </a:moveTo>
                <a:lnTo>
                  <a:pt x="1139107" y="0"/>
                </a:lnTo>
                <a:lnTo>
                  <a:pt x="1139107" y="1316194"/>
                </a:lnTo>
                <a:lnTo>
                  <a:pt x="0" y="1316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321419" y="7967520"/>
            <a:ext cx="1076401" cy="1278662"/>
          </a:xfrm>
          <a:custGeom>
            <a:avLst/>
            <a:gdLst/>
            <a:ahLst/>
            <a:cxnLst/>
            <a:rect l="l" t="t" r="r" b="b"/>
            <a:pathLst>
              <a:path w="1076401" h="1278662">
                <a:moveTo>
                  <a:pt x="0" y="0"/>
                </a:moveTo>
                <a:lnTo>
                  <a:pt x="1076400" y="0"/>
                </a:lnTo>
                <a:lnTo>
                  <a:pt x="1076400" y="1278662"/>
                </a:lnTo>
                <a:lnTo>
                  <a:pt x="0" y="12786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BCF82E8D-E4E6-D3BA-3302-BD98FDCBBEFF}"/>
              </a:ext>
            </a:extLst>
          </p:cNvPr>
          <p:cNvSpPr/>
          <p:nvPr/>
        </p:nvSpPr>
        <p:spPr>
          <a:xfrm>
            <a:off x="15353381" y="706109"/>
            <a:ext cx="2033391" cy="2567213"/>
          </a:xfrm>
          <a:custGeom>
            <a:avLst/>
            <a:gdLst/>
            <a:ahLst/>
            <a:cxnLst/>
            <a:rect l="l" t="t" r="r" b="b"/>
            <a:pathLst>
              <a:path w="2033391" h="2567213">
                <a:moveTo>
                  <a:pt x="0" y="0"/>
                </a:moveTo>
                <a:lnTo>
                  <a:pt x="2033391" y="0"/>
                </a:lnTo>
                <a:lnTo>
                  <a:pt x="2033391" y="2567213"/>
                </a:lnTo>
                <a:lnTo>
                  <a:pt x="0" y="2567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9104" t="-14184" r="-29382" b="-11346"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E2160E-5DAA-7A0E-3610-C68AA4561B54}"/>
              </a:ext>
            </a:extLst>
          </p:cNvPr>
          <p:cNvGrpSpPr/>
          <p:nvPr/>
        </p:nvGrpSpPr>
        <p:grpSpPr>
          <a:xfrm>
            <a:off x="-56389" y="9562540"/>
            <a:ext cx="18344389" cy="762008"/>
            <a:chOff x="-56389" y="9736045"/>
            <a:chExt cx="18344389" cy="588494"/>
          </a:xfrm>
        </p:grpSpPr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B93081B6-BF27-07A5-3060-A2582E992A5D}"/>
                </a:ext>
              </a:extLst>
            </p:cNvPr>
            <p:cNvGrpSpPr/>
            <p:nvPr/>
          </p:nvGrpSpPr>
          <p:grpSpPr>
            <a:xfrm>
              <a:off x="-56389" y="9736045"/>
              <a:ext cx="18344389" cy="588494"/>
              <a:chOff x="0" y="-19050"/>
              <a:chExt cx="5364375" cy="790661"/>
            </a:xfrm>
          </p:grpSpPr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2D7A3A5E-5D14-B527-7E42-69172E94DF72}"/>
                  </a:ext>
                </a:extLst>
              </p:cNvPr>
              <p:cNvSpPr/>
              <p:nvPr/>
            </p:nvSpPr>
            <p:spPr>
              <a:xfrm>
                <a:off x="0" y="-3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22" name="TextBox 10">
                <a:extLst>
                  <a:ext uri="{FF2B5EF4-FFF2-40B4-BE49-F238E27FC236}">
                    <a16:creationId xmlns:a16="http://schemas.microsoft.com/office/drawing/2014/main" id="{9685AF95-F35D-678C-DE76-1A54E031FA1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20" name="TextBox 25">
              <a:extLst>
                <a:ext uri="{FF2B5EF4-FFF2-40B4-BE49-F238E27FC236}">
                  <a16:creationId xmlns:a16="http://schemas.microsoft.com/office/drawing/2014/main" id="{A64D418D-257D-7D9D-C75A-436AEED986F2}"/>
                </a:ext>
              </a:extLst>
            </p:cNvPr>
            <p:cNvSpPr txBox="1"/>
            <p:nvPr/>
          </p:nvSpPr>
          <p:spPr>
            <a:xfrm>
              <a:off x="8187147" y="9855747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72306" y="-4028695"/>
            <a:ext cx="10287000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707" r="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075646"/>
            <a:ext cx="16428785" cy="199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20"/>
              </a:lnSpc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Traditional waste collection systems rely on fixed schedules and manual oversight, leading to </a:t>
            </a:r>
            <a:r>
              <a:rPr lang="en-US" sz="2800" u="none" strike="noStrike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inefficiencies, overflowing bins, and unhygienic conditions</a:t>
            </a: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The lack of real-time monitoring and intelligent decision-making results in delayed responses, inefficient routing, and poor resource utilization.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300686"/>
            <a:ext cx="11520655" cy="442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30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</a:t>
            </a:r>
            <a:r>
              <a:rPr lang="en-US" sz="3000" u="sng" strike="noStrike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Issues</a:t>
            </a:r>
            <a:r>
              <a:rPr lang="en-US" sz="3000" strike="noStrike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</a:t>
            </a:r>
          </a:p>
          <a:p>
            <a:pPr marL="0" lvl="0" indent="0" algn="just">
              <a:lnSpc>
                <a:spcPts val="3668"/>
              </a:lnSpc>
              <a:spcBef>
                <a:spcPct val="0"/>
              </a:spcBef>
            </a:pPr>
            <a:endParaRPr lang="en-US" sz="3000" strike="noStrike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Fixed collection schedules result in inefficient pickups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Overflowing bins pose health and environmental risks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Lack of real-time monitoring delays clearance and response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Inefficient routing increases fuel usage and municipal expenses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Lack of data-driven decisions limits system scalability and workforce planning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3158777" y="4539539"/>
            <a:ext cx="4298708" cy="4603704"/>
          </a:xfrm>
          <a:custGeom>
            <a:avLst/>
            <a:gdLst/>
            <a:ahLst/>
            <a:cxnLst/>
            <a:rect l="l" t="t" r="r" b="b"/>
            <a:pathLst>
              <a:path w="4298708" h="4603704">
                <a:moveTo>
                  <a:pt x="0" y="0"/>
                </a:moveTo>
                <a:lnTo>
                  <a:pt x="4298708" y="0"/>
                </a:lnTo>
                <a:lnTo>
                  <a:pt x="4298708" y="4603703"/>
                </a:lnTo>
                <a:lnTo>
                  <a:pt x="0" y="460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14425"/>
            <a:ext cx="8835019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19"/>
              </a:lnSpc>
              <a:spcBef>
                <a:spcPct val="0"/>
              </a:spcBef>
            </a:pPr>
            <a:r>
              <a:rPr lang="en-US" sz="5999" u="none" strike="noStrike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PROBLEM STATEMENT: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EB656F-E4C8-6E12-C319-3AC7E1828533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E26575E0-E5CC-B615-D017-B1F5B58291A5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275B8C44-0C5A-116D-13B2-FCDC4CD6B268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22C50BA9-3E8E-02B1-0F44-17474F556D9B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B9EB84FF-2B99-B3EC-73F9-52EF7A2B2111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28054" y="-4084444"/>
            <a:ext cx="10175503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3042" r="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1411" y="1746622"/>
            <a:ext cx="16508789" cy="83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50"/>
              </a:lnSpc>
            </a:pPr>
            <a:r>
              <a:rPr lang="en-US" sz="26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</a:t>
            </a:r>
            <a:r>
              <a:rPr lang="en-US" sz="26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 address inefficiencies in urban waste collection, </a:t>
            </a:r>
            <a:r>
              <a:rPr lang="en-US" sz="2600" u="none" strike="noStrike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BinSense</a:t>
            </a:r>
            <a:r>
              <a:rPr lang="en-US" sz="2600" u="none" strike="noStrike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offers a real-time monitoring and analytics solution using IoT sensors, Firebase, and a geospatial dashboard built with Leaflet.js.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61411" y="2634722"/>
            <a:ext cx="16680704" cy="4854278"/>
            <a:chOff x="0" y="-219075"/>
            <a:chExt cx="22240939" cy="647237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19075"/>
              <a:ext cx="22240939" cy="6472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 b="1" u="sng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How it Works</a:t>
              </a:r>
              <a:r>
                <a:rPr lang="en-US" sz="2600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?</a:t>
              </a:r>
            </a:p>
            <a:p>
              <a:pPr marL="561341" lvl="1" indent="-280670" algn="l">
                <a:lnSpc>
                  <a:spcPts val="351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IoT sensors track bin fill levels and transmit data via ESP8266 microcontrollers to the Firebase.</a:t>
              </a:r>
            </a:p>
            <a:p>
              <a:pPr marL="561341" lvl="1" indent="-280670" algn="l">
                <a:lnSpc>
                  <a:spcPts val="351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 web dashboard displays bin locations on a live city map using Leaflet.js, with bins color-coded by fill level: Green     = Empty, Yellow     = Moderate, Red     = Full</a:t>
              </a:r>
            </a:p>
            <a:p>
              <a:pPr algn="l">
                <a:lnSpc>
                  <a:spcPts val="13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</a:p>
            <a:p>
              <a:pPr marL="561341" lvl="1" indent="-280670" algn="l">
                <a:lnSpc>
                  <a:spcPts val="351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AI modules analyze historical fill patterns to:</a:t>
              </a:r>
            </a:p>
            <a:p>
              <a:pPr marL="1122681" lvl="2" indent="-374227" algn="l">
                <a:lnSpc>
                  <a:spcPts val="3510"/>
                </a:lnSpc>
                <a:buFont typeface="Arial"/>
                <a:buChar char="⚬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Recommend the bin size (Small, Medium, Large) for future placement.</a:t>
              </a:r>
            </a:p>
            <a:p>
              <a:pPr marL="1122681" lvl="2" indent="-374227" algn="l">
                <a:lnSpc>
                  <a:spcPts val="3510"/>
                </a:lnSpc>
                <a:buFont typeface="Arial"/>
                <a:buChar char="⚬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Suggest the required number of cleaning personnel (3, 5, or 7) based on bin size.</a:t>
              </a:r>
            </a:p>
            <a:p>
              <a:pPr marL="561341" lvl="1" indent="-280670" algn="l">
                <a:lnSpc>
                  <a:spcPts val="351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Real-time alerts enable fuel-efficient collection routes and allocate resources effectively.</a:t>
              </a:r>
            </a:p>
            <a:p>
              <a:pPr marL="0" lvl="0" indent="0" algn="l">
                <a:lnSpc>
                  <a:spcPts val="351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This system reduces response delays, prevents overflows, and improves hygiene and operational efficiency in city-wide waste management.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4688858" y="1822547"/>
              <a:ext cx="387613" cy="622671"/>
            </a:xfrm>
            <a:custGeom>
              <a:avLst/>
              <a:gdLst/>
              <a:ahLst/>
              <a:cxnLst/>
              <a:rect l="l" t="t" r="r" b="b"/>
              <a:pathLst>
                <a:path w="387613" h="622671">
                  <a:moveTo>
                    <a:pt x="0" y="0"/>
                  </a:moveTo>
                  <a:lnTo>
                    <a:pt x="387613" y="0"/>
                  </a:lnTo>
                  <a:lnTo>
                    <a:pt x="387613" y="622671"/>
                  </a:lnTo>
                  <a:lnTo>
                    <a:pt x="0" y="622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767627" y="1822918"/>
              <a:ext cx="427831" cy="622300"/>
            </a:xfrm>
            <a:custGeom>
              <a:avLst/>
              <a:gdLst/>
              <a:ahLst/>
              <a:cxnLst/>
              <a:rect l="l" t="t" r="r" b="b"/>
              <a:pathLst>
                <a:path w="427831" h="622300">
                  <a:moveTo>
                    <a:pt x="0" y="0"/>
                  </a:moveTo>
                  <a:lnTo>
                    <a:pt x="427831" y="0"/>
                  </a:lnTo>
                  <a:lnTo>
                    <a:pt x="427831" y="622300"/>
                  </a:lnTo>
                  <a:lnTo>
                    <a:pt x="0" y="622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967358" y="1822918"/>
              <a:ext cx="427831" cy="622300"/>
            </a:xfrm>
            <a:custGeom>
              <a:avLst/>
              <a:gdLst/>
              <a:ahLst/>
              <a:cxnLst/>
              <a:rect l="l" t="t" r="r" b="b"/>
              <a:pathLst>
                <a:path w="427831" h="622300">
                  <a:moveTo>
                    <a:pt x="0" y="0"/>
                  </a:moveTo>
                  <a:lnTo>
                    <a:pt x="427831" y="0"/>
                  </a:lnTo>
                  <a:lnTo>
                    <a:pt x="427831" y="622300"/>
                  </a:lnTo>
                  <a:lnTo>
                    <a:pt x="0" y="622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93715" y="7316115"/>
            <a:ext cx="15710252" cy="2251172"/>
            <a:chOff x="0" y="0"/>
            <a:chExt cx="20947003" cy="3001563"/>
          </a:xfrm>
        </p:grpSpPr>
        <p:sp>
          <p:nvSpPr>
            <p:cNvPr id="10" name="Freeform 10"/>
            <p:cNvSpPr/>
            <p:nvPr/>
          </p:nvSpPr>
          <p:spPr>
            <a:xfrm>
              <a:off x="0" y="379172"/>
              <a:ext cx="2316414" cy="2480765"/>
            </a:xfrm>
            <a:custGeom>
              <a:avLst/>
              <a:gdLst/>
              <a:ahLst/>
              <a:cxnLst/>
              <a:rect l="l" t="t" r="r" b="b"/>
              <a:pathLst>
                <a:path w="2316414" h="2480765">
                  <a:moveTo>
                    <a:pt x="0" y="0"/>
                  </a:moveTo>
                  <a:lnTo>
                    <a:pt x="2316414" y="0"/>
                  </a:lnTo>
                  <a:lnTo>
                    <a:pt x="2316414" y="2480765"/>
                  </a:lnTo>
                  <a:lnTo>
                    <a:pt x="0" y="2480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901406" y="1364399"/>
              <a:ext cx="1197214" cy="510312"/>
            </a:xfrm>
            <a:custGeom>
              <a:avLst/>
              <a:gdLst/>
              <a:ahLst/>
              <a:cxnLst/>
              <a:rect l="l" t="t" r="r" b="b"/>
              <a:pathLst>
                <a:path w="1197214" h="510312">
                  <a:moveTo>
                    <a:pt x="0" y="0"/>
                  </a:moveTo>
                  <a:lnTo>
                    <a:pt x="1197214" y="0"/>
                  </a:lnTo>
                  <a:lnTo>
                    <a:pt x="1197214" y="510312"/>
                  </a:lnTo>
                  <a:lnTo>
                    <a:pt x="0" y="510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4684404" y="331998"/>
              <a:ext cx="4432874" cy="2669565"/>
              <a:chOff x="0" y="0"/>
              <a:chExt cx="1298647" cy="78207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98647" cy="782071"/>
              </a:xfrm>
              <a:custGeom>
                <a:avLst/>
                <a:gdLst/>
                <a:ahLst/>
                <a:cxnLst/>
                <a:rect l="l" t="t" r="r" b="b"/>
                <a:pathLst>
                  <a:path w="1298647" h="782071">
                    <a:moveTo>
                      <a:pt x="72188" y="0"/>
                    </a:moveTo>
                    <a:lnTo>
                      <a:pt x="1226460" y="0"/>
                    </a:lnTo>
                    <a:cubicBezTo>
                      <a:pt x="1266328" y="0"/>
                      <a:pt x="1298647" y="32320"/>
                      <a:pt x="1298647" y="72188"/>
                    </a:cubicBezTo>
                    <a:lnTo>
                      <a:pt x="1298647" y="709883"/>
                    </a:lnTo>
                    <a:cubicBezTo>
                      <a:pt x="1298647" y="749752"/>
                      <a:pt x="1266328" y="782071"/>
                      <a:pt x="1226460" y="782071"/>
                    </a:cubicBezTo>
                    <a:lnTo>
                      <a:pt x="72188" y="782071"/>
                    </a:lnTo>
                    <a:cubicBezTo>
                      <a:pt x="32320" y="782071"/>
                      <a:pt x="0" y="749752"/>
                      <a:pt x="0" y="709883"/>
                    </a:cubicBezTo>
                    <a:lnTo>
                      <a:pt x="0" y="72188"/>
                    </a:lnTo>
                    <a:cubicBezTo>
                      <a:pt x="0" y="32320"/>
                      <a:pt x="32320" y="0"/>
                      <a:pt x="72188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298647" cy="801121"/>
              </a:xfrm>
              <a:prstGeom prst="rect">
                <a:avLst/>
              </a:prstGeom>
            </p:spPr>
            <p:txBody>
              <a:bodyPr lIns="40136" tIns="40136" rIns="40136" bIns="40136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4754090" y="398210"/>
              <a:ext cx="4317598" cy="2557279"/>
            </a:xfrm>
            <a:custGeom>
              <a:avLst/>
              <a:gdLst/>
              <a:ahLst/>
              <a:cxnLst/>
              <a:rect l="l" t="t" r="r" b="b"/>
              <a:pathLst>
                <a:path w="4317598" h="2557279">
                  <a:moveTo>
                    <a:pt x="0" y="0"/>
                  </a:moveTo>
                  <a:lnTo>
                    <a:pt x="4317598" y="0"/>
                  </a:lnTo>
                  <a:lnTo>
                    <a:pt x="4317598" y="2557279"/>
                  </a:lnTo>
                  <a:lnTo>
                    <a:pt x="0" y="2557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5425993" y="913307"/>
              <a:ext cx="297043" cy="477177"/>
            </a:xfrm>
            <a:custGeom>
              <a:avLst/>
              <a:gdLst/>
              <a:ahLst/>
              <a:cxnLst/>
              <a:rect l="l" t="t" r="r" b="b"/>
              <a:pathLst>
                <a:path w="297043" h="477177">
                  <a:moveTo>
                    <a:pt x="0" y="0"/>
                  </a:moveTo>
                  <a:lnTo>
                    <a:pt x="297043" y="0"/>
                  </a:lnTo>
                  <a:lnTo>
                    <a:pt x="297043" y="477177"/>
                  </a:lnTo>
                  <a:lnTo>
                    <a:pt x="0" y="477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868392" y="1431000"/>
              <a:ext cx="267735" cy="389433"/>
            </a:xfrm>
            <a:custGeom>
              <a:avLst/>
              <a:gdLst/>
              <a:ahLst/>
              <a:cxnLst/>
              <a:rect l="l" t="t" r="r" b="b"/>
              <a:pathLst>
                <a:path w="267735" h="389433">
                  <a:moveTo>
                    <a:pt x="0" y="0"/>
                  </a:moveTo>
                  <a:lnTo>
                    <a:pt x="267735" y="0"/>
                  </a:lnTo>
                  <a:lnTo>
                    <a:pt x="267735" y="389433"/>
                  </a:lnTo>
                  <a:lnTo>
                    <a:pt x="0" y="389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369731" y="1139414"/>
              <a:ext cx="279971" cy="407231"/>
            </a:xfrm>
            <a:custGeom>
              <a:avLst/>
              <a:gdLst/>
              <a:ahLst/>
              <a:cxnLst/>
              <a:rect l="l" t="t" r="r" b="b"/>
              <a:pathLst>
                <a:path w="279971" h="407231">
                  <a:moveTo>
                    <a:pt x="0" y="0"/>
                  </a:moveTo>
                  <a:lnTo>
                    <a:pt x="279971" y="0"/>
                  </a:lnTo>
                  <a:lnTo>
                    <a:pt x="279971" y="407230"/>
                  </a:lnTo>
                  <a:lnTo>
                    <a:pt x="0" y="407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5931072" y="1696643"/>
              <a:ext cx="277660" cy="403869"/>
            </a:xfrm>
            <a:custGeom>
              <a:avLst/>
              <a:gdLst/>
              <a:ahLst/>
              <a:cxnLst/>
              <a:rect l="l" t="t" r="r" b="b"/>
              <a:pathLst>
                <a:path w="277660" h="403869">
                  <a:moveTo>
                    <a:pt x="0" y="0"/>
                  </a:moveTo>
                  <a:lnTo>
                    <a:pt x="277660" y="0"/>
                  </a:lnTo>
                  <a:lnTo>
                    <a:pt x="277660" y="403869"/>
                  </a:lnTo>
                  <a:lnTo>
                    <a:pt x="0" y="40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6930015" y="1954746"/>
              <a:ext cx="188331" cy="273936"/>
            </a:xfrm>
            <a:custGeom>
              <a:avLst/>
              <a:gdLst/>
              <a:ahLst/>
              <a:cxnLst/>
              <a:rect l="l" t="t" r="r" b="b"/>
              <a:pathLst>
                <a:path w="188331" h="273936">
                  <a:moveTo>
                    <a:pt x="0" y="0"/>
                  </a:moveTo>
                  <a:lnTo>
                    <a:pt x="188331" y="0"/>
                  </a:lnTo>
                  <a:lnTo>
                    <a:pt x="188331" y="273936"/>
                  </a:lnTo>
                  <a:lnTo>
                    <a:pt x="0" y="27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9701478" y="1364399"/>
              <a:ext cx="1197214" cy="510312"/>
            </a:xfrm>
            <a:custGeom>
              <a:avLst/>
              <a:gdLst/>
              <a:ahLst/>
              <a:cxnLst/>
              <a:rect l="l" t="t" r="r" b="b"/>
              <a:pathLst>
                <a:path w="1197214" h="510312">
                  <a:moveTo>
                    <a:pt x="0" y="0"/>
                  </a:moveTo>
                  <a:lnTo>
                    <a:pt x="1197214" y="0"/>
                  </a:lnTo>
                  <a:lnTo>
                    <a:pt x="1197214" y="510312"/>
                  </a:lnTo>
                  <a:lnTo>
                    <a:pt x="0" y="510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flipH="1">
              <a:off x="11483684" y="143492"/>
              <a:ext cx="4331638" cy="2718103"/>
            </a:xfrm>
            <a:custGeom>
              <a:avLst/>
              <a:gdLst/>
              <a:ahLst/>
              <a:cxnLst/>
              <a:rect l="l" t="t" r="r" b="b"/>
              <a:pathLst>
                <a:path w="4331638" h="2718103">
                  <a:moveTo>
                    <a:pt x="4331638" y="0"/>
                  </a:moveTo>
                  <a:lnTo>
                    <a:pt x="0" y="0"/>
                  </a:lnTo>
                  <a:lnTo>
                    <a:pt x="0" y="2718103"/>
                  </a:lnTo>
                  <a:lnTo>
                    <a:pt x="4331638" y="2718103"/>
                  </a:lnTo>
                  <a:lnTo>
                    <a:pt x="4331638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6400314" y="1364399"/>
              <a:ext cx="1197214" cy="510312"/>
            </a:xfrm>
            <a:custGeom>
              <a:avLst/>
              <a:gdLst/>
              <a:ahLst/>
              <a:cxnLst/>
              <a:rect l="l" t="t" r="r" b="b"/>
              <a:pathLst>
                <a:path w="1197214" h="510312">
                  <a:moveTo>
                    <a:pt x="0" y="0"/>
                  </a:moveTo>
                  <a:lnTo>
                    <a:pt x="1197214" y="0"/>
                  </a:lnTo>
                  <a:lnTo>
                    <a:pt x="1197214" y="510312"/>
                  </a:lnTo>
                  <a:lnTo>
                    <a:pt x="0" y="510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8182520" y="0"/>
              <a:ext cx="2764483" cy="2944856"/>
            </a:xfrm>
            <a:custGeom>
              <a:avLst/>
              <a:gdLst/>
              <a:ahLst/>
              <a:cxnLst/>
              <a:rect l="l" t="t" r="r" b="b"/>
              <a:pathLst>
                <a:path w="2764483" h="2944856">
                  <a:moveTo>
                    <a:pt x="0" y="0"/>
                  </a:moveTo>
                  <a:lnTo>
                    <a:pt x="2764483" y="0"/>
                  </a:lnTo>
                  <a:lnTo>
                    <a:pt x="2764483" y="2944856"/>
                  </a:lnTo>
                  <a:lnTo>
                    <a:pt x="0" y="2944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836107" y="906857"/>
            <a:ext cx="6940947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OUR</a:t>
            </a:r>
            <a:r>
              <a:rPr lang="en-US" sz="6000" u="none" strike="noStrike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SOLUTION 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E1CAAD-7EA6-4588-DFDB-D74B981E7E27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191E2070-E786-3555-D66D-48F1F99A1EE0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FC3CECED-19F9-2626-2B1F-AF7CAF062558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35" name="TextBox 10">
                <a:extLst>
                  <a:ext uri="{FF2B5EF4-FFF2-40B4-BE49-F238E27FC236}">
                    <a16:creationId xmlns:a16="http://schemas.microsoft.com/office/drawing/2014/main" id="{6F17D6A2-DCE5-6CF4-D7A7-848244EFDF40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3CC1DFDE-E231-293B-A9CE-497CA035C621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72306" y="-4028695"/>
            <a:ext cx="10287000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707" r="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855884"/>
            <a:ext cx="7867820" cy="5930370"/>
          </a:xfrm>
          <a:custGeom>
            <a:avLst/>
            <a:gdLst/>
            <a:ahLst/>
            <a:cxnLst/>
            <a:rect l="l" t="t" r="r" b="b"/>
            <a:pathLst>
              <a:path w="7867820" h="5930370">
                <a:moveTo>
                  <a:pt x="0" y="0"/>
                </a:moveTo>
                <a:lnTo>
                  <a:pt x="7867820" y="0"/>
                </a:lnTo>
                <a:lnTo>
                  <a:pt x="7867820" y="5930369"/>
                </a:lnTo>
                <a:lnTo>
                  <a:pt x="0" y="593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86349" y="2118021"/>
            <a:ext cx="4026109" cy="7140279"/>
          </a:xfrm>
          <a:custGeom>
            <a:avLst/>
            <a:gdLst/>
            <a:ahLst/>
            <a:cxnLst/>
            <a:rect l="l" t="t" r="r" b="b"/>
            <a:pathLst>
              <a:path w="4026109" h="7140279">
                <a:moveTo>
                  <a:pt x="0" y="0"/>
                </a:moveTo>
                <a:lnTo>
                  <a:pt x="4026109" y="0"/>
                </a:lnTo>
                <a:lnTo>
                  <a:pt x="4026109" y="7140279"/>
                </a:lnTo>
                <a:lnTo>
                  <a:pt x="0" y="7140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37179" y="1114425"/>
            <a:ext cx="7630109" cy="149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5600" spc="44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SYSTEM ARCHITECTURE </a:t>
            </a:r>
          </a:p>
          <a:p>
            <a:pPr marL="0" lvl="0" indent="0" algn="ctr">
              <a:lnSpc>
                <a:spcPts val="5712"/>
              </a:lnSpc>
              <a:spcBef>
                <a:spcPct val="0"/>
              </a:spcBef>
            </a:pPr>
            <a:r>
              <a:rPr lang="en-US" sz="5600" spc="44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9507" y="1114425"/>
            <a:ext cx="6919793" cy="76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2"/>
              </a:lnSpc>
              <a:spcBef>
                <a:spcPct val="0"/>
              </a:spcBef>
            </a:pPr>
            <a:r>
              <a:rPr lang="en-US" sz="5600" spc="44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USER FLOW DIAGRAM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D8EF6-D6ED-C7EC-77FE-06D910F03F6F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7F74497D-6FBB-2D6D-96EE-5D558A774A51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86BF80C-41D4-CE86-4588-733313273492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2B584522-02A1-D437-2E10-EA01E8946B5B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C56E06C0-40A5-EFA4-CDF5-7FA4D22D4D9D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72306" y="-4028695"/>
            <a:ext cx="10287000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707" r="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231133"/>
            <a:ext cx="10335150" cy="4725288"/>
          </a:xfrm>
          <a:custGeom>
            <a:avLst/>
            <a:gdLst/>
            <a:ahLst/>
            <a:cxnLst/>
            <a:rect l="l" t="t" r="r" b="b"/>
            <a:pathLst>
              <a:path w="10335150" h="4725288">
                <a:moveTo>
                  <a:pt x="0" y="0"/>
                </a:moveTo>
                <a:lnTo>
                  <a:pt x="10335150" y="0"/>
                </a:lnTo>
                <a:lnTo>
                  <a:pt x="10335150" y="4725288"/>
                </a:lnTo>
                <a:lnTo>
                  <a:pt x="0" y="4725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81" b="-397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806539"/>
            <a:ext cx="5084530" cy="3036121"/>
          </a:xfrm>
          <a:custGeom>
            <a:avLst/>
            <a:gdLst/>
            <a:ahLst/>
            <a:cxnLst/>
            <a:rect l="l" t="t" r="r" b="b"/>
            <a:pathLst>
              <a:path w="5084530" h="3036121">
                <a:moveTo>
                  <a:pt x="0" y="0"/>
                </a:moveTo>
                <a:lnTo>
                  <a:pt x="5084530" y="0"/>
                </a:lnTo>
                <a:lnTo>
                  <a:pt x="5084530" y="3036121"/>
                </a:lnTo>
                <a:lnTo>
                  <a:pt x="0" y="303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865" r="-22005" b="-979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63862" y="806539"/>
            <a:ext cx="3695438" cy="4336961"/>
          </a:xfrm>
          <a:custGeom>
            <a:avLst/>
            <a:gdLst/>
            <a:ahLst/>
            <a:cxnLst/>
            <a:rect l="l" t="t" r="r" b="b"/>
            <a:pathLst>
              <a:path w="3695438" h="4336961">
                <a:moveTo>
                  <a:pt x="0" y="0"/>
                </a:moveTo>
                <a:lnTo>
                  <a:pt x="3695438" y="0"/>
                </a:lnTo>
                <a:lnTo>
                  <a:pt x="3695438" y="4336961"/>
                </a:lnTo>
                <a:lnTo>
                  <a:pt x="0" y="4336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210176" y="5587343"/>
            <a:ext cx="5049124" cy="3369078"/>
          </a:xfrm>
          <a:custGeom>
            <a:avLst/>
            <a:gdLst/>
            <a:ahLst/>
            <a:cxnLst/>
            <a:rect l="l" t="t" r="r" b="b"/>
            <a:pathLst>
              <a:path w="5049124" h="3369078">
                <a:moveTo>
                  <a:pt x="0" y="0"/>
                </a:moveTo>
                <a:lnTo>
                  <a:pt x="5049124" y="0"/>
                </a:lnTo>
                <a:lnTo>
                  <a:pt x="5049124" y="3369078"/>
                </a:lnTo>
                <a:lnTo>
                  <a:pt x="0" y="33690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39238" y="4926098"/>
            <a:ext cx="9525" cy="4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759649" y="1403723"/>
            <a:ext cx="6157793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WORKING MODEL</a:t>
            </a:r>
          </a:p>
          <a:p>
            <a:pPr marL="0" lvl="0" indent="0"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OF THE APPLICATION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0BB8D4-EB64-5DC7-36E4-B27F81EB03F3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26EA8EEC-C9C6-D95D-FA16-F929161C7B95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1817F75C-0CE0-0A80-1693-58180F47F699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7" name="TextBox 10">
                <a:extLst>
                  <a:ext uri="{FF2B5EF4-FFF2-40B4-BE49-F238E27FC236}">
                    <a16:creationId xmlns:a16="http://schemas.microsoft.com/office/drawing/2014/main" id="{DFC5836A-D4F9-5068-11E3-364DDA804FA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C4CAEAC6-E74B-E507-70BE-D61B285AC2F3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53536" y="-4009926"/>
            <a:ext cx="10324539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264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2194603" y="3591502"/>
            <a:ext cx="9732524" cy="2549519"/>
          </a:xfrm>
          <a:custGeom>
            <a:avLst/>
            <a:gdLst/>
            <a:ahLst/>
            <a:cxnLst/>
            <a:rect l="l" t="t" r="r" b="b"/>
            <a:pathLst>
              <a:path w="9732524" h="2549519">
                <a:moveTo>
                  <a:pt x="0" y="0"/>
                </a:moveTo>
                <a:lnTo>
                  <a:pt x="9732524" y="0"/>
                </a:lnTo>
                <a:lnTo>
                  <a:pt x="9732524" y="2549520"/>
                </a:lnTo>
                <a:lnTo>
                  <a:pt x="0" y="2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73" b="-17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11822" y="718620"/>
            <a:ext cx="1694956" cy="949175"/>
          </a:xfrm>
          <a:custGeom>
            <a:avLst/>
            <a:gdLst/>
            <a:ahLst/>
            <a:cxnLst/>
            <a:rect l="l" t="t" r="r" b="b"/>
            <a:pathLst>
              <a:path w="1694956" h="949175">
                <a:moveTo>
                  <a:pt x="0" y="0"/>
                </a:moveTo>
                <a:lnTo>
                  <a:pt x="1694956" y="0"/>
                </a:lnTo>
                <a:lnTo>
                  <a:pt x="1694956" y="949175"/>
                </a:lnTo>
                <a:lnTo>
                  <a:pt x="0" y="94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81455" y="1698714"/>
            <a:ext cx="1955690" cy="977845"/>
          </a:xfrm>
          <a:custGeom>
            <a:avLst/>
            <a:gdLst/>
            <a:ahLst/>
            <a:cxnLst/>
            <a:rect l="l" t="t" r="r" b="b"/>
            <a:pathLst>
              <a:path w="1955690" h="977845">
                <a:moveTo>
                  <a:pt x="0" y="0"/>
                </a:moveTo>
                <a:lnTo>
                  <a:pt x="1955690" y="0"/>
                </a:lnTo>
                <a:lnTo>
                  <a:pt x="1955690" y="977845"/>
                </a:lnTo>
                <a:lnTo>
                  <a:pt x="0" y="97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733167" y="2795370"/>
            <a:ext cx="1052266" cy="1483965"/>
          </a:xfrm>
          <a:custGeom>
            <a:avLst/>
            <a:gdLst/>
            <a:ahLst/>
            <a:cxnLst/>
            <a:rect l="l" t="t" r="r" b="b"/>
            <a:pathLst>
              <a:path w="1052266" h="1483965">
                <a:moveTo>
                  <a:pt x="0" y="0"/>
                </a:moveTo>
                <a:lnTo>
                  <a:pt x="1052266" y="0"/>
                </a:lnTo>
                <a:lnTo>
                  <a:pt x="1052266" y="1483966"/>
                </a:lnTo>
                <a:lnTo>
                  <a:pt x="0" y="1483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05367" y="4536617"/>
            <a:ext cx="1010248" cy="1164857"/>
          </a:xfrm>
          <a:custGeom>
            <a:avLst/>
            <a:gdLst/>
            <a:ahLst/>
            <a:cxnLst/>
            <a:rect l="l" t="t" r="r" b="b"/>
            <a:pathLst>
              <a:path w="1010248" h="1164857">
                <a:moveTo>
                  <a:pt x="0" y="0"/>
                </a:moveTo>
                <a:lnTo>
                  <a:pt x="1010249" y="0"/>
                </a:lnTo>
                <a:lnTo>
                  <a:pt x="1010249" y="1164856"/>
                </a:lnTo>
                <a:lnTo>
                  <a:pt x="0" y="1164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733167" y="6112158"/>
            <a:ext cx="1154098" cy="1038688"/>
          </a:xfrm>
          <a:custGeom>
            <a:avLst/>
            <a:gdLst/>
            <a:ahLst/>
            <a:cxnLst/>
            <a:rect l="l" t="t" r="r" b="b"/>
            <a:pathLst>
              <a:path w="1154098" h="1038688">
                <a:moveTo>
                  <a:pt x="0" y="0"/>
                </a:moveTo>
                <a:lnTo>
                  <a:pt x="1154097" y="0"/>
                </a:lnTo>
                <a:lnTo>
                  <a:pt x="1154097" y="1038688"/>
                </a:lnTo>
                <a:lnTo>
                  <a:pt x="0" y="1038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587586" y="7408021"/>
            <a:ext cx="1445260" cy="1793568"/>
            <a:chOff x="0" y="0"/>
            <a:chExt cx="1927013" cy="2391425"/>
          </a:xfrm>
        </p:grpSpPr>
        <p:sp>
          <p:nvSpPr>
            <p:cNvPr id="13" name="Freeform 13"/>
            <p:cNvSpPr/>
            <p:nvPr/>
          </p:nvSpPr>
          <p:spPr>
            <a:xfrm>
              <a:off x="0" y="1645615"/>
              <a:ext cx="1927013" cy="745810"/>
            </a:xfrm>
            <a:custGeom>
              <a:avLst/>
              <a:gdLst/>
              <a:ahLst/>
              <a:cxnLst/>
              <a:rect l="l" t="t" r="r" b="b"/>
              <a:pathLst>
                <a:path w="1927013" h="745810">
                  <a:moveTo>
                    <a:pt x="0" y="0"/>
                  </a:moveTo>
                  <a:lnTo>
                    <a:pt x="1927013" y="0"/>
                  </a:lnTo>
                  <a:lnTo>
                    <a:pt x="1927013" y="745810"/>
                  </a:lnTo>
                  <a:lnTo>
                    <a:pt x="0" y="745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345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6585" y="0"/>
              <a:ext cx="1498554" cy="1627529"/>
            </a:xfrm>
            <a:custGeom>
              <a:avLst/>
              <a:gdLst/>
              <a:ahLst/>
              <a:cxnLst/>
              <a:rect l="l" t="t" r="r" b="b"/>
              <a:pathLst>
                <a:path w="1498554" h="1627529">
                  <a:moveTo>
                    <a:pt x="0" y="0"/>
                  </a:moveTo>
                  <a:lnTo>
                    <a:pt x="1498554" y="0"/>
                  </a:lnTo>
                  <a:lnTo>
                    <a:pt x="1498554" y="1627529"/>
                  </a:lnTo>
                  <a:lnTo>
                    <a:pt x="0" y="1627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310444" b="-9596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139238" y="4926098"/>
            <a:ext cx="9525" cy="4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824496" y="980529"/>
            <a:ext cx="6081593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TECHNOLOGIES USED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4496" y="2005733"/>
            <a:ext cx="14961610" cy="297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000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Software Components:</a:t>
            </a:r>
          </a:p>
          <a:p>
            <a:pPr marL="647700" lvl="1" indent="-323850" algn="l">
              <a:lnSpc>
                <a:spcPts val="468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Firebase – Stores and syncs bin status data.</a:t>
            </a:r>
          </a:p>
          <a:p>
            <a:pPr marL="647700" lvl="1" indent="-323850" algn="l">
              <a:lnSpc>
                <a:spcPts val="468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Leaflet.js – Displays bins on a real-time map.</a:t>
            </a:r>
          </a:p>
          <a:p>
            <a:pPr marL="647700" lvl="1" indent="-323850" algn="l">
              <a:lnSpc>
                <a:spcPts val="468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HTML, CSS, JavaScript – Frontend for dashboard and visualization.</a:t>
            </a:r>
          </a:p>
          <a:p>
            <a:pPr marL="647700" lvl="1" indent="-323850" algn="l">
              <a:lnSpc>
                <a:spcPts val="468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Python Libraries: </a:t>
            </a:r>
            <a:r>
              <a:rPr lang="en-US" sz="30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Tensorflow</a:t>
            </a: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Keras</a:t>
            </a: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Scikit learn for AI-ML Model.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4496" y="5418052"/>
            <a:ext cx="14961610" cy="357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Hardware Components:</a:t>
            </a:r>
          </a:p>
          <a:p>
            <a:pPr marL="647698" lvl="1" indent="-323849" algn="l">
              <a:lnSpc>
                <a:spcPts val="467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Ultrasonic Sensor (HC-SR04) – Measures bin fill levels.</a:t>
            </a:r>
          </a:p>
          <a:p>
            <a:pPr marL="647698" lvl="1" indent="-323849" algn="l">
              <a:lnSpc>
                <a:spcPts val="4679"/>
              </a:lnSpc>
              <a:buFont typeface="Arial"/>
              <a:buChar char="•"/>
            </a:pPr>
            <a:r>
              <a:rPr lang="en-US" sz="2999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NodeMCU</a:t>
            </a:r>
            <a:r>
              <a:rPr lang="en-US" sz="299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ESP8266 – Microcontroller for IoT connectivity.</a:t>
            </a:r>
          </a:p>
          <a:p>
            <a:pPr marL="647698" lvl="1" indent="-323849" algn="l">
              <a:lnSpc>
                <a:spcPts val="467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Jumper Wires .</a:t>
            </a:r>
          </a:p>
          <a:p>
            <a:pPr marL="647698" lvl="1" indent="-323849" algn="l">
              <a:lnSpc>
                <a:spcPts val="467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DIY Dustbin .</a:t>
            </a:r>
          </a:p>
          <a:p>
            <a:pPr marL="647698" lvl="1" indent="-323849" algn="l">
              <a:lnSpc>
                <a:spcPts val="467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Battery or Power Adapter 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10AD51-F35A-8A90-6F58-BD7954E32FA6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21" name="Group 8">
              <a:extLst>
                <a:ext uri="{FF2B5EF4-FFF2-40B4-BE49-F238E27FC236}">
                  <a16:creationId xmlns:a16="http://schemas.microsoft.com/office/drawing/2014/main" id="{C37D3A5C-FF52-0B52-9DCD-414586D103B7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2ED711E9-1A1C-B2C6-2AAD-85C12643FBD8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24" name="TextBox 10">
                <a:extLst>
                  <a:ext uri="{FF2B5EF4-FFF2-40B4-BE49-F238E27FC236}">
                    <a16:creationId xmlns:a16="http://schemas.microsoft.com/office/drawing/2014/main" id="{6A142FF1-477C-D68C-CA87-1042D8ADFAA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A3D2E349-2EB3-1914-2EE9-81D2D8885DB2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53536" y="-4009926"/>
            <a:ext cx="10324539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26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6225" y="517266"/>
            <a:ext cx="8523749" cy="6989474"/>
          </a:xfrm>
          <a:custGeom>
            <a:avLst/>
            <a:gdLst/>
            <a:ahLst/>
            <a:cxnLst/>
            <a:rect l="l" t="t" r="r" b="b"/>
            <a:pathLst>
              <a:path w="8523749" h="6989474">
                <a:moveTo>
                  <a:pt x="0" y="0"/>
                </a:moveTo>
                <a:lnTo>
                  <a:pt x="8523749" y="0"/>
                </a:lnTo>
                <a:lnTo>
                  <a:pt x="8523749" y="6989475"/>
                </a:lnTo>
                <a:lnTo>
                  <a:pt x="0" y="6989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44795" y="517266"/>
            <a:ext cx="8523749" cy="6989474"/>
          </a:xfrm>
          <a:custGeom>
            <a:avLst/>
            <a:gdLst/>
            <a:ahLst/>
            <a:cxnLst/>
            <a:rect l="l" t="t" r="r" b="b"/>
            <a:pathLst>
              <a:path w="8523749" h="6989474">
                <a:moveTo>
                  <a:pt x="0" y="0"/>
                </a:moveTo>
                <a:lnTo>
                  <a:pt x="8523750" y="0"/>
                </a:lnTo>
                <a:lnTo>
                  <a:pt x="8523750" y="6989475"/>
                </a:lnTo>
                <a:lnTo>
                  <a:pt x="0" y="6989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6225" y="8040141"/>
            <a:ext cx="17692320" cy="1386040"/>
          </a:xfrm>
          <a:custGeom>
            <a:avLst/>
            <a:gdLst/>
            <a:ahLst/>
            <a:cxnLst/>
            <a:rect l="l" t="t" r="r" b="b"/>
            <a:pathLst>
              <a:path w="17692320" h="1386040">
                <a:moveTo>
                  <a:pt x="0" y="0"/>
                </a:moveTo>
                <a:lnTo>
                  <a:pt x="17692320" y="0"/>
                </a:lnTo>
                <a:lnTo>
                  <a:pt x="17692320" y="1386040"/>
                </a:lnTo>
                <a:lnTo>
                  <a:pt x="0" y="1386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6701" b="-71466"/>
            </a:stretch>
          </a:blipFill>
        </p:spPr>
      </p:sp>
      <p:sp>
        <p:nvSpPr>
          <p:cNvPr id="9" name="Freeform 9"/>
          <p:cNvSpPr/>
          <p:nvPr/>
        </p:nvSpPr>
        <p:spPr>
          <a:xfrm rot="-1122917">
            <a:off x="-228582" y="7355183"/>
            <a:ext cx="1836057" cy="1803926"/>
          </a:xfrm>
          <a:custGeom>
            <a:avLst/>
            <a:gdLst/>
            <a:ahLst/>
            <a:cxnLst/>
            <a:rect l="l" t="t" r="r" b="b"/>
            <a:pathLst>
              <a:path w="1836057" h="1803926">
                <a:moveTo>
                  <a:pt x="0" y="0"/>
                </a:moveTo>
                <a:lnTo>
                  <a:pt x="1836057" y="0"/>
                </a:lnTo>
                <a:lnTo>
                  <a:pt x="1836057" y="1803926"/>
                </a:lnTo>
                <a:lnTo>
                  <a:pt x="0" y="1803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83355" y="842819"/>
            <a:ext cx="3136225" cy="66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16"/>
              </a:lnSpc>
              <a:spcBef>
                <a:spcPct val="0"/>
              </a:spcBef>
            </a:pPr>
            <a:r>
              <a:rPr lang="en-US" sz="4918" u="none" strike="noStrike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FEASIBILITY: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8693" y="2157191"/>
            <a:ext cx="7998813" cy="469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6"/>
              </a:lnSpc>
            </a:pP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Technical Feasibility </a:t>
            </a: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– </a:t>
            </a:r>
            <a:r>
              <a:rPr lang="en-US" sz="2600" b="1" dirty="0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Uses readily available  IoT  sensors, Firebase for cloud storage, and Leaflet.js for visualization.</a:t>
            </a:r>
          </a:p>
          <a:p>
            <a:pPr algn="just">
              <a:lnSpc>
                <a:spcPts val="4056"/>
              </a:lnSpc>
            </a:pP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Economic Feasibility</a:t>
            </a: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 dirty="0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Low-cost components </a:t>
            </a:r>
          </a:p>
          <a:p>
            <a:pPr algn="just">
              <a:lnSpc>
                <a:spcPts val="4056"/>
              </a:lnSpc>
            </a:pP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Operational Feasibility</a:t>
            </a: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 dirty="0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Simple web-based dashboard allows easy adoption by municipal authorities.</a:t>
            </a:r>
          </a:p>
          <a:p>
            <a:pPr algn="just">
              <a:lnSpc>
                <a:spcPts val="4056"/>
              </a:lnSpc>
            </a:pP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Scalability</a:t>
            </a: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 dirty="0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 be expanded to multiple cities by adding more IoT-enabled bins.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48473" y="823769"/>
            <a:ext cx="4833342" cy="66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16"/>
              </a:lnSpc>
              <a:spcBef>
                <a:spcPct val="0"/>
              </a:spcBef>
            </a:pPr>
            <a:r>
              <a:rPr lang="en-US" sz="4918" u="none" strike="noStrike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IMPACT &amp; BENEFITS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23505" y="8277739"/>
            <a:ext cx="12480198" cy="8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Smart waste management aligns with Swachh Bharat Mission and Smart City projects, making it eligible for grants.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08908" y="1968850"/>
            <a:ext cx="7795523" cy="502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Optimized waste collection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Reduces fuel &amp; time waste.</a:t>
            </a:r>
          </a:p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Cleaner environment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Prevents overflowing bins &amp; pollution.</a:t>
            </a:r>
          </a:p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Cost-effective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Lowers municipal expenses.</a:t>
            </a:r>
          </a:p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Real-time monitoring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Faster response to full bins.</a:t>
            </a:r>
          </a:p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Smart city integration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Supports urban digitalization.</a:t>
            </a:r>
          </a:p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Scalable &amp; automated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Expands easily with less manual work.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344011-F7F0-D819-FA5D-A8788D65F3FC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03B8A1AD-7C89-DE58-22F8-5E2A0C64E32A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4A43C13B-4EBF-8EFD-4E62-035CCAC37401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20" name="TextBox 10">
                <a:extLst>
                  <a:ext uri="{FF2B5EF4-FFF2-40B4-BE49-F238E27FC236}">
                    <a16:creationId xmlns:a16="http://schemas.microsoft.com/office/drawing/2014/main" id="{E88AAF59-0F13-8F18-217E-45AFF90864F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8F44897-AF9E-7D99-5DEF-8B0C9C73FA08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72306" y="-4028695"/>
            <a:ext cx="10287000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707" r="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926098"/>
            <a:ext cx="9525" cy="4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77078" y="789848"/>
            <a:ext cx="4358759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FUTUR</a:t>
            </a:r>
            <a:r>
              <a:rPr lang="en-US" sz="6000" u="none" strike="noStrike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E SCOPE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078" y="1695450"/>
            <a:ext cx="16943369" cy="742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 urban challenges grow, </a:t>
            </a:r>
            <a:r>
              <a:rPr lang="en-US" sz="30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BinSense</a:t>
            </a: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can evolve into a fully autonomous, data-driven waste management platform. </a:t>
            </a:r>
          </a:p>
          <a:p>
            <a:pPr algn="just">
              <a:lnSpc>
                <a:spcPts val="4500"/>
              </a:lnSpc>
            </a:pPr>
            <a:endParaRPr lang="en-US" sz="30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just">
              <a:lnSpc>
                <a:spcPts val="4500"/>
              </a:lnSpc>
            </a:pPr>
            <a:r>
              <a:rPr lang="en-US" sz="30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Key future enhancements include: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Analytics:</a:t>
            </a: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historical bin fill patterns to forecast future waste levels, enabling proactive pickups and reducing overflows.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AI-Based Route Optimization:</a:t>
            </a: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Dynamically generate optimal collection routes based on real-time bin status, traffic data, and vehicle capacity to save time and fuel.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 with Municipal ERP Systems:</a:t>
            </a: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Seamless data exchange with government platforms for better reporting, accountability, and city-wide resource planning.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Sustainability &amp; Waste Pattern Analysis:</a:t>
            </a: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Monitor long-term trends to inform policy decisions, promote eco-friendly practices, and align with Smart City and Swachh Bharat Mission goals.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0B45A0-114A-4491-8430-73EF4AE27920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D4C46FB8-6DAB-3757-4CEA-28040B66CB52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F3524212-69EF-ADE8-9CCB-989E4CD7FC54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E6A9D72E-FD9C-2A2D-5090-A7F39467A733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2" name="TextBox 25">
              <a:extLst>
                <a:ext uri="{FF2B5EF4-FFF2-40B4-BE49-F238E27FC236}">
                  <a16:creationId xmlns:a16="http://schemas.microsoft.com/office/drawing/2014/main" id="{0FBC760B-4CC0-208D-869A-F4116051878A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53536" y="-4009926"/>
            <a:ext cx="10324539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2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926098"/>
            <a:ext cx="9525" cy="4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77078" y="789848"/>
            <a:ext cx="3643908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1366" y="1554480"/>
            <a:ext cx="16943369" cy="6408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BinSense</a:t>
            </a: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presents a robust, scalable solution to modern waste management challenges by combining IoT infrastructure, real-time data visualization, and AI-driven intelligence.</a:t>
            </a:r>
          </a:p>
          <a:p>
            <a:pPr algn="just">
              <a:lnSpc>
                <a:spcPts val="4200"/>
              </a:lnSpc>
            </a:pPr>
            <a:endParaRPr lang="en-US" sz="2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just">
              <a:lnSpc>
                <a:spcPts val="4200"/>
              </a:lnSpc>
            </a:pP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Through continuous monitoring, dynamic bin sizing recommendations, and efficient resource allocation, our system transforms traditional waste collection into a proactive, adaptive, and data-centric process.</a:t>
            </a:r>
          </a:p>
          <a:p>
            <a:pPr algn="just">
              <a:lnSpc>
                <a:spcPts val="4200"/>
              </a:lnSpc>
            </a:pPr>
            <a:endParaRPr lang="en-US" sz="2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just">
              <a:lnSpc>
                <a:spcPts val="4200"/>
              </a:lnSpc>
            </a:pPr>
            <a:r>
              <a:rPr lang="en-US" sz="28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 Outcomes:</a:t>
            </a:r>
          </a:p>
          <a:p>
            <a:pPr marL="604521" lvl="1" indent="-302261" algn="just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Enables real-time operational visibility for municipalities</a:t>
            </a:r>
          </a:p>
          <a:p>
            <a:pPr marL="604521" lvl="1" indent="-302261" algn="just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Applies AI for informed decision-making in bin sizing and workforce deployment</a:t>
            </a:r>
          </a:p>
          <a:p>
            <a:pPr marL="604521" lvl="1" indent="-302261" algn="just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Reduces fuel usage, response time, and environmental risks</a:t>
            </a:r>
          </a:p>
          <a:p>
            <a:pPr marL="604521" lvl="1" indent="-302261" algn="just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Lays the groundwork for integration into smart city ecosystems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3130" y="8300024"/>
            <a:ext cx="1601617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BinSense advances the state of urban sanitation—through engineering precision, data intelligence, and system-level thinking.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91366" y="8235096"/>
            <a:ext cx="0" cy="1023403"/>
          </a:xfrm>
          <a:prstGeom prst="line">
            <a:avLst/>
          </a:prstGeom>
          <a:ln w="57150" cap="rnd">
            <a:solidFill>
              <a:srgbClr val="FFFFFF">
                <a:alpha val="8392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CA5E47-F155-3964-553D-D602F77BB75F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6581E419-0867-EDE7-FCBA-C708DCF8F293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641A71E-8805-A24D-464A-E30F31F769DB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61D0481D-854A-2252-3A25-C300C64068CC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1AA5551B-C3FA-64A0-8DC1-A139C8F37122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773</Words>
  <Application>Microsoft Office PowerPoint</Application>
  <PresentationFormat>Custom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Poppins</vt:lpstr>
      <vt:lpstr>Poppins Medium</vt:lpstr>
      <vt:lpstr>Calibri</vt:lpstr>
      <vt:lpstr>Norwester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Error404_Tech36</dc:title>
  <dc:creator>Anamika</dc:creator>
  <cp:lastModifiedBy>Anamika Dey</cp:lastModifiedBy>
  <cp:revision>3</cp:revision>
  <dcterms:created xsi:type="dcterms:W3CDTF">2006-08-16T00:00:00Z</dcterms:created>
  <dcterms:modified xsi:type="dcterms:W3CDTF">2025-04-16T11:25:18Z</dcterms:modified>
  <dc:identifier>DAGkxbSZBlg</dc:identifier>
</cp:coreProperties>
</file>